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34"/>
  </p:notesMasterIdLst>
  <p:sldIdLst>
    <p:sldId id="257" r:id="rId2"/>
    <p:sldId id="259" r:id="rId3"/>
    <p:sldId id="295" r:id="rId4"/>
    <p:sldId id="269" r:id="rId5"/>
    <p:sldId id="287" r:id="rId6"/>
    <p:sldId id="260" r:id="rId7"/>
    <p:sldId id="284" r:id="rId8"/>
    <p:sldId id="261" r:id="rId9"/>
    <p:sldId id="270" r:id="rId10"/>
    <p:sldId id="271" r:id="rId11"/>
    <p:sldId id="298" r:id="rId12"/>
    <p:sldId id="294" r:id="rId13"/>
    <p:sldId id="283" r:id="rId14"/>
    <p:sldId id="293" r:id="rId15"/>
    <p:sldId id="285" r:id="rId16"/>
    <p:sldId id="262" r:id="rId17"/>
    <p:sldId id="273" r:id="rId18"/>
    <p:sldId id="292" r:id="rId19"/>
    <p:sldId id="263" r:id="rId20"/>
    <p:sldId id="291" r:id="rId21"/>
    <p:sldId id="267" r:id="rId22"/>
    <p:sldId id="277" r:id="rId23"/>
    <p:sldId id="296" r:id="rId24"/>
    <p:sldId id="297" r:id="rId25"/>
    <p:sldId id="289" r:id="rId26"/>
    <p:sldId id="264" r:id="rId27"/>
    <p:sldId id="279" r:id="rId28"/>
    <p:sldId id="280" r:id="rId29"/>
    <p:sldId id="282" r:id="rId30"/>
    <p:sldId id="281" r:id="rId31"/>
    <p:sldId id="266" r:id="rId32"/>
    <p:sldId id="286" r:id="rId33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91" autoAdjust="0"/>
  </p:normalViewPr>
  <p:slideViewPr>
    <p:cSldViewPr>
      <p:cViewPr varScale="1">
        <p:scale>
          <a:sx n="95" d="100"/>
          <a:sy n="9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Millions of internet users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Desktop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684</c:v>
                </c:pt>
                <c:pt idx="1">
                  <c:v>937</c:v>
                </c:pt>
                <c:pt idx="2">
                  <c:v>1047</c:v>
                </c:pt>
                <c:pt idx="3">
                  <c:v>1075</c:v>
                </c:pt>
                <c:pt idx="4">
                  <c:v>1042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Mobile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143</c:v>
                </c:pt>
                <c:pt idx="1">
                  <c:v>301</c:v>
                </c:pt>
                <c:pt idx="2">
                  <c:v>778</c:v>
                </c:pt>
                <c:pt idx="3">
                  <c:v>955</c:v>
                </c:pt>
                <c:pt idx="4">
                  <c:v>1848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26496"/>
        <c:axId val="76828032"/>
      </c:lineChart>
      <c:dateAx>
        <c:axId val="7682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828032"/>
        <c:crosses val="autoZero"/>
        <c:auto val="0"/>
        <c:lblOffset val="100"/>
        <c:baseTimeUnit val="days"/>
        <c:majorUnit val="4"/>
        <c:majorTimeUnit val="days"/>
      </c:dateAx>
      <c:valAx>
        <c:axId val="7682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8264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Sunspider</a:t>
            </a:r>
            <a:r>
              <a:rPr lang="en-US" dirty="0" smtClean="0"/>
              <a:t> 0.9.1 (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Sunspider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Chrome 17</c:v>
                </c:pt>
                <c:pt idx="1">
                  <c:v>Firefox 10</c:v>
                </c:pt>
                <c:pt idx="2">
                  <c:v>IE9</c:v>
                </c:pt>
                <c:pt idx="3">
                  <c:v>Opera 11.61</c:v>
                </c:pt>
                <c:pt idx="4">
                  <c:v>iPhone (Safari)</c:v>
                </c:pt>
                <c:pt idx="5">
                  <c:v>N9 (Safari)</c:v>
                </c:pt>
                <c:pt idx="6">
                  <c:v>N9 (Opera Mini)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119</c:v>
                </c:pt>
                <c:pt idx="1">
                  <c:v>159</c:v>
                </c:pt>
                <c:pt idx="2">
                  <c:v>253</c:v>
                </c:pt>
                <c:pt idx="3">
                  <c:v>182</c:v>
                </c:pt>
                <c:pt idx="4">
                  <c:v>3500</c:v>
                </c:pt>
                <c:pt idx="5">
                  <c:v>3569</c:v>
                </c:pt>
                <c:pt idx="6">
                  <c:v>5913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44576"/>
        <c:axId val="22024960"/>
      </c:barChart>
      <c:catAx>
        <c:axId val="21944576"/>
        <c:scaling>
          <c:orientation val="minMax"/>
        </c:scaling>
        <c:delete val="0"/>
        <c:axPos val="b"/>
        <c:majorTickMark val="out"/>
        <c:minorTickMark val="none"/>
        <c:tickLblPos val="nextTo"/>
        <c:crossAx val="22024960"/>
        <c:crosses val="autoZero"/>
        <c:auto val="1"/>
        <c:lblAlgn val="ctr"/>
        <c:lblOffset val="100"/>
        <c:noMultiLvlLbl val="0"/>
      </c:catAx>
      <c:valAx>
        <c:axId val="22024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44576"/>
        <c:crosses val="autoZero"/>
        <c:crossBetween val="between"/>
      </c:valAx>
    </c:plotArea>
    <c:plotVisOnly val="1"/>
    <c:dispBlanksAs val="gap"/>
    <c:showDLblsOverMax val="0"/>
  </c:chart>
  <c:spPr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V8 Benchmark</a:t>
            </a:r>
            <a:r>
              <a:rPr lang="en-US" baseline="0" dirty="0" smtClean="0"/>
              <a:t> suite 7</a:t>
            </a:r>
            <a:r>
              <a:rPr lang="en-US" dirty="0" smtClean="0"/>
              <a:t> (score)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V8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Chrome 17</c:v>
                </c:pt>
                <c:pt idx="1">
                  <c:v>Firefox 10</c:v>
                </c:pt>
                <c:pt idx="2">
                  <c:v>IE9</c:v>
                </c:pt>
                <c:pt idx="3">
                  <c:v>Opera 11.61</c:v>
                </c:pt>
                <c:pt idx="4">
                  <c:v>iPhone (Safari)</c:v>
                </c:pt>
                <c:pt idx="5">
                  <c:v>N9 (Safari)</c:v>
                </c:pt>
                <c:pt idx="6">
                  <c:v>N9 (Opera Mini)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11379</c:v>
                </c:pt>
                <c:pt idx="1">
                  <c:v>6818</c:v>
                </c:pt>
                <c:pt idx="2">
                  <c:v>2292</c:v>
                </c:pt>
                <c:pt idx="3">
                  <c:v>5578</c:v>
                </c:pt>
                <c:pt idx="4">
                  <c:v>243</c:v>
                </c:pt>
                <c:pt idx="5">
                  <c:v>230</c:v>
                </c:pt>
                <c:pt idx="6">
                  <c:v>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85216"/>
        <c:axId val="23386752"/>
      </c:barChart>
      <c:catAx>
        <c:axId val="23385216"/>
        <c:scaling>
          <c:orientation val="minMax"/>
        </c:scaling>
        <c:delete val="0"/>
        <c:axPos val="b"/>
        <c:majorTickMark val="out"/>
        <c:minorTickMark val="none"/>
        <c:tickLblPos val="nextTo"/>
        <c:crossAx val="23386752"/>
        <c:crosses val="autoZero"/>
        <c:auto val="1"/>
        <c:lblAlgn val="ctr"/>
        <c:lblOffset val="100"/>
        <c:noMultiLvlLbl val="0"/>
      </c:catAx>
      <c:valAx>
        <c:axId val="2338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85216"/>
        <c:crosses val="autoZero"/>
        <c:crossBetween val="between"/>
      </c:valAx>
    </c:plotArea>
    <c:plotVisOnly val="1"/>
    <c:dispBlanksAs val="gap"/>
    <c:showDLblsOverMax val="0"/>
  </c:chart>
  <c:spPr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dirty="0" err="1" smtClean="0"/>
              <a:t>Effect</a:t>
            </a:r>
            <a:r>
              <a:rPr lang="sv-SE" baseline="0" dirty="0" err="1" smtClean="0"/>
              <a:t>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minimization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kB</a:t>
            </a:r>
            <a:r>
              <a:rPr lang="sv-SE" baseline="0" dirty="0" smtClean="0"/>
              <a:t>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Minimized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Libraries</c:v>
                </c:pt>
                <c:pt idx="1">
                  <c:v>Models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352</c:v>
                </c:pt>
                <c:pt idx="1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Original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Libraries</c:v>
                </c:pt>
                <c:pt idx="1">
                  <c:v>Models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741</c:v>
                </c:pt>
                <c:pt idx="1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84480"/>
        <c:axId val="92102656"/>
      </c:barChart>
      <c:catAx>
        <c:axId val="92084480"/>
        <c:scaling>
          <c:orientation val="minMax"/>
        </c:scaling>
        <c:delete val="0"/>
        <c:axPos val="b"/>
        <c:majorTickMark val="out"/>
        <c:minorTickMark val="none"/>
        <c:tickLblPos val="nextTo"/>
        <c:crossAx val="92102656"/>
        <c:crosses val="autoZero"/>
        <c:auto val="1"/>
        <c:lblAlgn val="ctr"/>
        <c:lblOffset val="100"/>
        <c:noMultiLvlLbl val="0"/>
      </c:catAx>
      <c:valAx>
        <c:axId val="92102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084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dirty="0" err="1" smtClean="0"/>
              <a:t>Accumulated</a:t>
            </a:r>
            <a:r>
              <a:rPr lang="sv-SE" baseline="0" dirty="0" smtClean="0"/>
              <a:t> transfer </a:t>
            </a:r>
            <a:r>
              <a:rPr lang="sv-SE" baseline="0" dirty="0" err="1" smtClean="0"/>
              <a:t>size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kB</a:t>
            </a:r>
            <a:r>
              <a:rPr lang="sv-SE" baseline="0" dirty="0" smtClean="0"/>
              <a:t>)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Original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245.1</c:v>
                </c:pt>
                <c:pt idx="1">
                  <c:v>246.6</c:v>
                </c:pt>
                <c:pt idx="2">
                  <c:v>258.5</c:v>
                </c:pt>
                <c:pt idx="3">
                  <c:v>259.3</c:v>
                </c:pt>
                <c:pt idx="4">
                  <c:v>297.8</c:v>
                </c:pt>
                <c:pt idx="5">
                  <c:v>305.5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Optimized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155.4</c:v>
                </c:pt>
                <c:pt idx="1">
                  <c:v>160.9</c:v>
                </c:pt>
                <c:pt idx="2">
                  <c:v>163</c:v>
                </c:pt>
                <c:pt idx="3">
                  <c:v>163.6</c:v>
                </c:pt>
                <c:pt idx="4">
                  <c:v>186.8</c:v>
                </c:pt>
                <c:pt idx="5">
                  <c:v>193.2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AppCached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252</c:v>
                </c:pt>
                <c:pt idx="1">
                  <c:v>252</c:v>
                </c:pt>
                <c:pt idx="2">
                  <c:v>252</c:v>
                </c:pt>
                <c:pt idx="3">
                  <c:v>252</c:v>
                </c:pt>
                <c:pt idx="4">
                  <c:v>263.89999999999998</c:v>
                </c:pt>
                <c:pt idx="5">
                  <c:v>263.89999999999998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593664"/>
        <c:axId val="102595584"/>
      </c:lineChart>
      <c:catAx>
        <c:axId val="102593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Pages</a:t>
                </a:r>
                <a:r>
                  <a:rPr lang="en-US" baseline="0" dirty="0" smtClean="0"/>
                  <a:t> visited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595584"/>
        <c:crossesAt val="0"/>
        <c:auto val="1"/>
        <c:lblAlgn val="ctr"/>
        <c:lblOffset val="100"/>
        <c:noMultiLvlLbl val="0"/>
      </c:catAx>
      <c:valAx>
        <c:axId val="102595584"/>
        <c:scaling>
          <c:orientation val="minMax"/>
        </c:scaling>
        <c:delete val="0"/>
        <c:axPos val="l"/>
        <c:majorGridlines/>
        <c:numFmt formatCode="#" sourceLinked="0"/>
        <c:majorTickMark val="out"/>
        <c:minorTickMark val="none"/>
        <c:tickLblPos val="nextTo"/>
        <c:crossAx val="102593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dirty="0" err="1" smtClean="0"/>
              <a:t>Accumulated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number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requests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Original</c:v>
                </c:pt>
              </c:strCache>
            </c:strRef>
          </c:tx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46</c:v>
                </c:pt>
                <c:pt idx="2">
                  <c:v>60</c:v>
                </c:pt>
                <c:pt idx="3">
                  <c:v>64</c:v>
                </c:pt>
                <c:pt idx="4">
                  <c:v>110</c:v>
                </c:pt>
                <c:pt idx="5">
                  <c:v>116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Optimized</c:v>
                </c:pt>
              </c:strCache>
            </c:strRef>
          </c:tx>
          <c:val>
            <c:numRef>
              <c:f>Sheet1!$C$2:$C$7</c:f>
              <c:numCache>
                <c:formatCode>General</c:formatCode>
                <c:ptCount val="6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21</c:v>
                </c:pt>
                <c:pt idx="5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AppCached</c:v>
                </c:pt>
              </c:strCache>
            </c:strRef>
          </c:tx>
          <c:val>
            <c:numRef>
              <c:f>Sheet1!$D$2:$D$7</c:f>
              <c:numCache>
                <c:formatCode>General</c:formatCode>
                <c:ptCount val="6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84</c:v>
                </c:pt>
                <c:pt idx="5">
                  <c:v>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748160"/>
        <c:axId val="102750080"/>
      </c:lineChart>
      <c:catAx>
        <c:axId val="102748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Pages visited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750080"/>
        <c:crosses val="autoZero"/>
        <c:auto val="1"/>
        <c:lblAlgn val="ctr"/>
        <c:lblOffset val="100"/>
        <c:noMultiLvlLbl val="0"/>
      </c:catAx>
      <c:valAx>
        <c:axId val="10275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748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336B6BF-8BE1-4E88-9F19-FF797BA644E5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AD7E75C-B752-4B1E-BA44-3C85BB96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3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37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0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26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HANNES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7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Webkit </a:t>
            </a:r>
            <a:r>
              <a:rPr lang="sv-SE" dirty="0" smtClean="0"/>
              <a:t>benchmark </a:t>
            </a:r>
            <a:r>
              <a:rPr lang="sv-SE" dirty="0" err="1" smtClean="0"/>
              <a:t>suite</a:t>
            </a:r>
            <a:endParaRPr lang="sv-SE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4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Googles </a:t>
            </a:r>
            <a:r>
              <a:rPr lang="sv-SE" dirty="0" smtClean="0"/>
              <a:t>V8 benchmark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suite</a:t>
            </a:r>
            <a:endParaRPr lang="sv-S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7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79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baseline="0" dirty="0" smtClean="0"/>
              <a:t>Animation </a:t>
            </a:r>
            <a:r>
              <a:rPr lang="sv-SE" baseline="0" dirty="0" smtClean="0"/>
              <a:t>på mobila enheter är långsamma. Tvingar omrendering</a:t>
            </a:r>
            <a:r>
              <a:rPr lang="sv-SE" baseline="0" dirty="0" smtClean="0"/>
              <a:t>.</a:t>
            </a:r>
            <a:endParaRPr lang="sv-S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54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Gemensamma</a:t>
            </a:r>
            <a:r>
              <a:rPr lang="sv-SE" baseline="0" dirty="0" smtClean="0"/>
              <a:t> funktioner för olika enheter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FREDRIK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93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Mera</a:t>
            </a:r>
            <a:r>
              <a:rPr lang="sv-SE" baseline="0" dirty="0" smtClean="0"/>
              <a:t> </a:t>
            </a:r>
            <a:r>
              <a:rPr lang="sv-SE" baseline="0" dirty="0" smtClean="0"/>
              <a:t>fördröjningar på 3G </a:t>
            </a:r>
            <a:r>
              <a:rPr lang="sv-SE" baseline="0" dirty="0" smtClean="0"/>
              <a:t>nätet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Färre samtidiga </a:t>
            </a:r>
            <a:r>
              <a:rPr lang="sv-SE" baseline="0" dirty="0" err="1" smtClean="0"/>
              <a:t>requests</a:t>
            </a:r>
            <a:r>
              <a:rPr lang="sv-SE" baseline="0" dirty="0" smtClean="0"/>
              <a:t> på telefoner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Bilden visar en typisk ”</a:t>
            </a:r>
            <a:r>
              <a:rPr lang="sv-SE" baseline="0" dirty="0" err="1" smtClean="0"/>
              <a:t>lightweight</a:t>
            </a:r>
            <a:r>
              <a:rPr lang="sv-SE" baseline="0" dirty="0" smtClean="0"/>
              <a:t>”-sida</a:t>
            </a:r>
            <a:endParaRPr lang="sv-SE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7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HAN 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2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99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Data-URI </a:t>
            </a:r>
            <a:r>
              <a:rPr lang="sv-SE" dirty="0" err="1" smtClean="0"/>
              <a:t>works</a:t>
            </a:r>
            <a:r>
              <a:rPr lang="sv-SE" baseline="0" dirty="0" smtClean="0"/>
              <a:t> in CSS </a:t>
            </a:r>
            <a:r>
              <a:rPr lang="sv-SE" baseline="0" dirty="0" err="1" smtClean="0"/>
              <a:t>files</a:t>
            </a:r>
            <a:endParaRPr lang="sv-SE" baseline="0" dirty="0" smtClean="0"/>
          </a:p>
          <a:p>
            <a:pPr marL="171450" indent="-171450">
              <a:buFontTx/>
              <a:buChar char="-"/>
            </a:pPr>
            <a:r>
              <a:rPr lang="sv-SE" baseline="0" dirty="0" err="1" smtClean="0"/>
              <a:t>Sass</a:t>
            </a:r>
            <a:r>
              <a:rPr lang="sv-SE" baseline="0" dirty="0" smtClean="0"/>
              <a:t> plugin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88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71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Hämtning</a:t>
            </a:r>
            <a:r>
              <a:rPr lang="sv-SE" baseline="0" dirty="0" smtClean="0"/>
              <a:t> sker i sekvens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Exekvering börjar när alla är hämtade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71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Berätta vad </a:t>
            </a:r>
            <a:r>
              <a:rPr lang="sv-SE" dirty="0" err="1" smtClean="0"/>
              <a:t>minimization</a:t>
            </a:r>
            <a:r>
              <a:rPr lang="sv-SE" baseline="0" dirty="0" smtClean="0"/>
              <a:t> är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Gzip är en generisk komprimering (funkar bra på text)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71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Såhär</a:t>
            </a:r>
            <a:r>
              <a:rPr lang="sv-SE" baseline="0" dirty="0" smtClean="0"/>
              <a:t> bra blev det i vårt testsystem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59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07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dirty="0" smtClean="0"/>
              <a:t>HANNES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Det finns </a:t>
            </a:r>
            <a:r>
              <a:rPr lang="sv-SE" baseline="0" dirty="0" err="1" smtClean="0"/>
              <a:t>cachning</a:t>
            </a:r>
            <a:r>
              <a:rPr lang="sv-SE" baseline="0" dirty="0" smtClean="0"/>
              <a:t> i HTTP</a:t>
            </a:r>
          </a:p>
          <a:p>
            <a:pPr marL="628650" lvl="1" indent="-171450">
              <a:buFontTx/>
              <a:buChar char="-"/>
            </a:pPr>
            <a:r>
              <a:rPr lang="sv-SE" baseline="0" dirty="0" smtClean="0"/>
              <a:t>Svårare att styra</a:t>
            </a:r>
          </a:p>
          <a:p>
            <a:pPr marL="628650" lvl="1" indent="-171450">
              <a:buFontTx/>
              <a:buChar char="-"/>
            </a:pPr>
            <a:r>
              <a:rPr lang="sv-SE" baseline="0" dirty="0" smtClean="0"/>
              <a:t>Krångligt</a:t>
            </a:r>
          </a:p>
          <a:p>
            <a:pPr marL="628650" lvl="1" indent="-171450">
              <a:buFontTx/>
              <a:buChar char="-"/>
            </a:pPr>
            <a:r>
              <a:rPr lang="sv-SE" baseline="0" dirty="0" smtClean="0"/>
              <a:t>Kan komplementera</a:t>
            </a:r>
            <a:endParaRPr lang="sv-SE" dirty="0" smtClean="0"/>
          </a:p>
          <a:p>
            <a:pPr marL="185766" indent="-185766">
              <a:buFontTx/>
              <a:buChar char="-"/>
            </a:pPr>
            <a:r>
              <a:rPr lang="sv-SE" dirty="0" smtClean="0"/>
              <a:t>Förklara</a:t>
            </a:r>
            <a:r>
              <a:rPr lang="sv-SE" baseline="0" dirty="0" smtClean="0"/>
              <a:t> </a:t>
            </a:r>
            <a:r>
              <a:rPr lang="sv-SE" baseline="0" dirty="0" smtClean="0"/>
              <a:t>vad det </a:t>
            </a:r>
            <a:r>
              <a:rPr lang="sv-SE" baseline="0" dirty="0" smtClean="0"/>
              <a:t>är</a:t>
            </a:r>
          </a:p>
          <a:p>
            <a:pPr marL="642966" lvl="1" indent="-185766">
              <a:buFontTx/>
              <a:buChar char="-"/>
            </a:pPr>
            <a:r>
              <a:rPr lang="sv-SE" baseline="0" dirty="0" smtClean="0"/>
              <a:t>Statisk lista på filer som ska laddas ner</a:t>
            </a:r>
          </a:p>
          <a:p>
            <a:pPr marL="642966" lvl="1" indent="-185766">
              <a:buFontTx/>
              <a:buChar char="-"/>
            </a:pPr>
            <a:r>
              <a:rPr lang="sv-SE" baseline="0" dirty="0" smtClean="0"/>
              <a:t>Åtkomlig </a:t>
            </a:r>
            <a:r>
              <a:rPr lang="sv-SE" baseline="0" dirty="0" err="1" smtClean="0"/>
              <a:t>offline</a:t>
            </a:r>
            <a:endParaRPr lang="sv-SE" baseline="0" dirty="0" smtClean="0"/>
          </a:p>
          <a:p>
            <a:pPr marL="642966" lvl="1" indent="-185766">
              <a:buFontTx/>
              <a:buChar char="-"/>
            </a:pPr>
            <a:r>
              <a:rPr lang="sv-SE" baseline="0" dirty="0" smtClean="0"/>
              <a:t>Explicit cache</a:t>
            </a:r>
            <a:endParaRPr lang="sv-SE" baseline="0" dirty="0" smtClean="0"/>
          </a:p>
          <a:p>
            <a:pPr marL="185766" indent="-185766">
              <a:buFontTx/>
              <a:buChar char="-"/>
            </a:pPr>
            <a:endParaRPr lang="sv-SE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8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err="1" smtClean="0"/>
              <a:t>AppCache</a:t>
            </a:r>
            <a:r>
              <a:rPr lang="sv-SE" dirty="0" smtClean="0"/>
              <a:t>:</a:t>
            </a:r>
            <a:r>
              <a:rPr lang="sv-SE" baseline="0" dirty="0" smtClean="0"/>
              <a:t> bara API anropen som ”kostar</a:t>
            </a:r>
            <a:r>
              <a:rPr lang="sv-SE" baseline="0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81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8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Vanliga mobil</a:t>
            </a:r>
            <a:r>
              <a:rPr lang="sv-SE" baseline="0" dirty="0" smtClean="0"/>
              <a:t>sidor tar bort funktionalitet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Utseendet har inte prioriterats</a:t>
            </a:r>
          </a:p>
          <a:p>
            <a:pPr marL="628650" lvl="1" indent="-171450">
              <a:buFontTx/>
              <a:buChar char="-"/>
            </a:pPr>
            <a:r>
              <a:rPr lang="sv-SE" baseline="0" dirty="0" smtClean="0"/>
              <a:t>Man kan ha ett annat utseende != att det är bättre</a:t>
            </a:r>
            <a:endParaRPr lang="en-US" baseline="0" dirty="0" smtClean="0"/>
          </a:p>
          <a:p>
            <a:endParaRPr lang="sv-S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24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Många steg =&gt; automatisera!</a:t>
            </a:r>
          </a:p>
          <a:p>
            <a:pPr marL="628650" lvl="1" indent="-171450">
              <a:buFontTx/>
              <a:buChar char="-"/>
            </a:pPr>
            <a:r>
              <a:rPr lang="sv-SE" dirty="0" smtClean="0"/>
              <a:t>Använd ett bygg</a:t>
            </a:r>
            <a:r>
              <a:rPr lang="sv-SE" baseline="0" dirty="0" smtClean="0"/>
              <a:t>verktyg</a:t>
            </a:r>
            <a:endParaRPr lang="sv-SE" dirty="0" smtClean="0"/>
          </a:p>
          <a:p>
            <a:pPr marL="171450" indent="-171450">
              <a:buFontTx/>
              <a:buChar char="-"/>
            </a:pPr>
            <a:r>
              <a:rPr lang="sv-SE" dirty="0" smtClean="0"/>
              <a:t>Man </a:t>
            </a:r>
            <a:r>
              <a:rPr lang="sv-SE" dirty="0" smtClean="0"/>
              <a:t>kan inte ändra i source filer och se ändringar</a:t>
            </a:r>
            <a:r>
              <a:rPr lang="sv-SE" baseline="0" dirty="0" smtClean="0"/>
              <a:t> </a:t>
            </a:r>
            <a:r>
              <a:rPr lang="sv-SE" baseline="0" dirty="0" smtClean="0"/>
              <a:t>direkt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Man vill ha en </a:t>
            </a:r>
            <a:r>
              <a:rPr lang="sv-SE" baseline="0" dirty="0" err="1" smtClean="0"/>
              <a:t>ooptimerad</a:t>
            </a:r>
            <a:r>
              <a:rPr lang="sv-SE" baseline="0" dirty="0" smtClean="0"/>
              <a:t> variant för att utveckla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71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Dessa </a:t>
            </a:r>
            <a:r>
              <a:rPr lang="sv-SE" dirty="0" smtClean="0"/>
              <a:t>enheter</a:t>
            </a:r>
            <a:r>
              <a:rPr lang="sv-SE" baseline="0" dirty="0" smtClean="0"/>
              <a:t> har vi testat med när vi </a:t>
            </a:r>
            <a:r>
              <a:rPr lang="sv-SE" baseline="0" dirty="0" smtClean="0"/>
              <a:t>arbetat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IE </a:t>
            </a:r>
            <a:r>
              <a:rPr lang="sv-SE" baseline="0" dirty="0" smtClean="0"/>
              <a:t>har inte stöd för cache </a:t>
            </a:r>
            <a:r>
              <a:rPr lang="sv-SE" baseline="0" dirty="0" smtClean="0"/>
              <a:t>manifest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Browser </a:t>
            </a:r>
            <a:r>
              <a:rPr lang="sv-SE" baseline="0" dirty="0" smtClean="0"/>
              <a:t>support är komplicerat och svårt att hålla reda på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4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68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Skärmarna blir större och större…</a:t>
            </a:r>
          </a:p>
          <a:p>
            <a:r>
              <a:rPr lang="sv-SE" dirty="0" smtClean="0"/>
              <a:t>Men vi är inte riktigt där ännu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8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FREDRIK</a:t>
            </a:r>
          </a:p>
          <a:p>
            <a:endParaRPr lang="sv-SE" dirty="0" smtClean="0"/>
          </a:p>
          <a:p>
            <a:r>
              <a:rPr lang="sv-SE" dirty="0" smtClean="0"/>
              <a:t>Nu </a:t>
            </a:r>
            <a:r>
              <a:rPr lang="sv-SE" dirty="0" smtClean="0"/>
              <a:t>ska det bli bättre!!!!!!!!!!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69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Vi </a:t>
            </a:r>
            <a:r>
              <a:rPr lang="sv-SE" dirty="0" smtClean="0"/>
              <a:t>har </a:t>
            </a:r>
            <a:r>
              <a:rPr lang="sv-SE" dirty="0" smtClean="0"/>
              <a:t>jobbat med ett system som ser ut (ungefär)</a:t>
            </a:r>
            <a:r>
              <a:rPr lang="sv-SE" baseline="0" dirty="0" smtClean="0"/>
              <a:t> såhär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3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Skärmarna </a:t>
            </a:r>
            <a:r>
              <a:rPr lang="sv-SE" baseline="0" dirty="0" smtClean="0"/>
              <a:t>på telefonerna är ganska mycket </a:t>
            </a:r>
            <a:r>
              <a:rPr lang="sv-SE" baseline="0" dirty="0" smtClean="0"/>
              <a:t>mindre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Telefonen </a:t>
            </a:r>
            <a:r>
              <a:rPr lang="sv-SE" baseline="0" dirty="0" smtClean="0"/>
              <a:t>är på fel håll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Lånat </a:t>
            </a:r>
            <a:r>
              <a:rPr lang="sv-SE" dirty="0" smtClean="0"/>
              <a:t>idéer</a:t>
            </a:r>
            <a:r>
              <a:rPr lang="sv-SE" baseline="0" dirty="0" smtClean="0"/>
              <a:t> från </a:t>
            </a:r>
            <a:r>
              <a:rPr lang="sv-SE" baseline="0" dirty="0" err="1" smtClean="0"/>
              <a:t>Responsive</a:t>
            </a:r>
            <a:r>
              <a:rPr lang="sv-SE" baseline="0" dirty="0" smtClean="0"/>
              <a:t> </a:t>
            </a:r>
            <a:r>
              <a:rPr lang="sv-SE" baseline="0" dirty="0" smtClean="0"/>
              <a:t>WD</a:t>
            </a:r>
          </a:p>
          <a:p>
            <a:pPr marL="628650" lvl="1" indent="-171450">
              <a:buFontTx/>
              <a:buChar char="-"/>
            </a:pPr>
            <a:r>
              <a:rPr lang="sv-SE" baseline="0" dirty="0" smtClean="0"/>
              <a:t>(SVT</a:t>
            </a:r>
            <a:r>
              <a:rPr lang="sv-SE" baseline="0" dirty="0" smtClean="0"/>
              <a:t>, Google </a:t>
            </a:r>
            <a:r>
              <a:rPr lang="sv-SE" baseline="0" dirty="0" err="1" smtClean="0"/>
              <a:t>News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mfl</a:t>
            </a:r>
            <a:r>
              <a:rPr lang="sv-SE" baseline="0" dirty="0" smtClean="0"/>
              <a:t>)</a:t>
            </a:r>
          </a:p>
          <a:p>
            <a:pPr marL="171450" lvl="0" indent="-171450">
              <a:buFontTx/>
              <a:buChar char="-"/>
            </a:pPr>
            <a:r>
              <a:rPr lang="sv-SE" baseline="0" dirty="0" smtClean="0"/>
              <a:t>Bilderna är från systemet som vi testat och utvärderat våra </a:t>
            </a:r>
            <a:r>
              <a:rPr lang="sv-SE" baseline="0" dirty="0" err="1" smtClean="0"/>
              <a:t>idèer</a:t>
            </a:r>
            <a:r>
              <a:rPr lang="sv-SE" baseline="0" dirty="0" smtClean="0"/>
              <a:t> på</a:t>
            </a:r>
          </a:p>
          <a:p>
            <a:pPr marL="171450" lvl="0" indent="-171450">
              <a:buFontTx/>
              <a:buChar char="-"/>
            </a:pPr>
            <a:r>
              <a:rPr lang="sv-SE" baseline="0" dirty="0" smtClean="0"/>
              <a:t>Verktyget </a:t>
            </a:r>
            <a:r>
              <a:rPr lang="sv-SE" baseline="0" dirty="0" err="1" smtClean="0"/>
              <a:t>Sass</a:t>
            </a:r>
            <a:r>
              <a:rPr lang="sv-SE" baseline="0" dirty="0" smtClean="0"/>
              <a:t> har använts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7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Widescreen</a:t>
            </a:r>
            <a:r>
              <a:rPr lang="sv-SE" baseline="0" dirty="0" smtClean="0"/>
              <a:t> är transponerad </a:t>
            </a:r>
            <a:r>
              <a:rPr lang="sv-SE" baseline="0" dirty="0" err="1" smtClean="0"/>
              <a:t>smartphone</a:t>
            </a:r>
            <a:r>
              <a:rPr lang="sv-SE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E75C-B752-4B1E-BA44-3C85BB96F1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7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2B50-37D5-4E30-913D-C4CCFD77A0CA}" type="datetime1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Adapting web page to mobile devices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3860-F38A-4148-B19B-B156C912A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3AE1-B852-4964-9A86-1A5ACF382418}" type="datetime1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Adapting web page to mobile devices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3860-F38A-4148-B19B-B156C912A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EF8C-0966-429E-A2FA-9BC83ACB5EB0}" type="datetime1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Adapting web page to mobile devices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3860-F38A-4148-B19B-B156C912A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E433-7A36-4C4C-96E8-6B49E7560563}" type="datetime1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Adapting web page to mobile devices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3860-F38A-4148-B19B-B156C912A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1488-1FB0-4A44-9D01-6619E9E7BDF6}" type="datetime1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Adapting web page to mobile devices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3860-F38A-4148-B19B-B156C912A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0F4E-72DE-41B1-9218-A0C2C009016A}" type="datetime1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Adapting web page to mobile devices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3860-F38A-4148-B19B-B156C912A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3AFC-7B74-4CF6-A8B5-D6CCF1D7BF5F}" type="datetime1">
              <a:rPr lang="en-US" smtClean="0"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Adapting web page to mobile devices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3860-F38A-4148-B19B-B156C912A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9EE2-AEA0-4268-BAE8-0814CA40E87D}" type="datetime1">
              <a:rPr lang="en-US" smtClean="0"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Adapting web page to mobile devices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3860-F38A-4148-B19B-B156C912A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76D3-37CF-41D8-A176-1466AF20AF1E}" type="datetime1">
              <a:rPr lang="en-US" smtClean="0"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Adapting web page to mobile devices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3860-F38A-4148-B19B-B156C912A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A73F-A500-497A-985E-FA1A39488535}" type="datetime1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Adapting web page to mobile devices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3860-F38A-4148-B19B-B156C912A7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A25D-24A1-4225-9B11-0419BAA7630E}" type="datetime1">
              <a:rPr lang="en-US" smtClean="0"/>
              <a:t>5/30/2012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43860-F38A-4148-B19B-B156C912A7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Adapting web page to mobile devices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643860-F38A-4148-B19B-B156C912A72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Adapting web page to mobile devices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CA84B2A-C15B-4A1C-AC65-93EF79575FF3}" type="datetime1">
              <a:rPr lang="en-US" smtClean="0"/>
              <a:t>5/30/2012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 err="1" smtClean="0"/>
              <a:t>Adapting</a:t>
            </a:r>
            <a:r>
              <a:rPr lang="sv-SE" dirty="0" smtClean="0"/>
              <a:t> web pages for mobile </a:t>
            </a:r>
            <a:r>
              <a:rPr lang="sv-SE" dirty="0" err="1" smtClean="0"/>
              <a:t>devices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558608" cy="1066800"/>
          </a:xfrm>
        </p:spPr>
        <p:txBody>
          <a:bodyPr>
            <a:normAutofit/>
          </a:bodyPr>
          <a:lstStyle/>
          <a:p>
            <a:pPr algn="ctr"/>
            <a:r>
              <a:rPr lang="sv-SE" sz="2400" dirty="0" smtClean="0"/>
              <a:t>Fredrik Andersson</a:t>
            </a:r>
            <a:r>
              <a:rPr lang="sv-SE" sz="2400" dirty="0"/>
              <a:t> </a:t>
            </a:r>
            <a:r>
              <a:rPr lang="sv-SE" sz="2400" dirty="0" smtClean="0"/>
              <a:t>     Hannes Nevalainen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7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err="1" smtClean="0"/>
              <a:t>VisualChange</a:t>
            </a:r>
            <a:r>
              <a:rPr lang="sv-SE" dirty="0" smtClean="0"/>
              <a:t>::</a:t>
            </a:r>
            <a:r>
              <a:rPr lang="sv-SE" dirty="0" err="1" smtClean="0"/>
              <a:t>ViewPort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Default </a:t>
            </a:r>
            <a:r>
              <a:rPr lang="sv-SE" dirty="0" err="1" smtClean="0"/>
              <a:t>width</a:t>
            </a:r>
            <a:r>
              <a:rPr lang="sv-SE" dirty="0" smtClean="0"/>
              <a:t> 980 </a:t>
            </a:r>
            <a:r>
              <a:rPr lang="sv-SE" dirty="0" err="1" smtClean="0"/>
              <a:t>px</a:t>
            </a:r>
            <a:endParaRPr lang="sv-SE" dirty="0" smtClean="0"/>
          </a:p>
          <a:p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changed</a:t>
            </a:r>
            <a:r>
              <a:rPr lang="sv-SE" dirty="0" smtClean="0"/>
              <a:t> in JavaScript</a:t>
            </a:r>
          </a:p>
          <a:p>
            <a:r>
              <a:rPr lang="sv-SE" dirty="0" smtClean="0"/>
              <a:t>Non </a:t>
            </a:r>
            <a:r>
              <a:rPr lang="sv-SE" dirty="0" err="1" smtClean="0"/>
              <a:t>consistent</a:t>
            </a:r>
            <a:r>
              <a:rPr lang="sv-SE" dirty="0" smtClean="0"/>
              <a:t> </a:t>
            </a:r>
            <a:r>
              <a:rPr lang="sv-SE" dirty="0" err="1" smtClean="0"/>
              <a:t>behavior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devices</a:t>
            </a:r>
            <a:endParaRPr lang="sv-SE" dirty="0" smtClean="0"/>
          </a:p>
          <a:p>
            <a:r>
              <a:rPr lang="sv-SE" dirty="0" smtClean="0"/>
              <a:t>”Smart” zoom</a:t>
            </a:r>
            <a:endParaRPr lang="en-US" dirty="0"/>
          </a:p>
        </p:txBody>
      </p:sp>
      <p:pic>
        <p:nvPicPr>
          <p:cNvPr id="9218" name="Picture 2" descr="O:\exjobb\report\graphics\screen_desktop_on_mo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4"/>
            <a:ext cx="2255574" cy="33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VisualChange</a:t>
            </a:r>
            <a:r>
              <a:rPr lang="sv-SE" dirty="0" smtClean="0"/>
              <a:t>::Zoom</a:t>
            </a:r>
            <a:endParaRPr lang="en-US" dirty="0"/>
          </a:p>
        </p:txBody>
      </p:sp>
      <p:pic>
        <p:nvPicPr>
          <p:cNvPr id="1026" name="Picture 2" descr="O:\exjobb\report\graphics\screen_mobil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76373"/>
            <a:ext cx="3264364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www.icloud.com/wm/messagepart?guid=messagepart%3AINBOX%2F209%2D2&amp;type=image%2Fpng&amp;name=bild%2EPNG&amp;uniq=hannes.nevalainen&amp;partition=p02&amp;inline=y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icloud.com/wm/messagepart?guid=messagepart%3AINBOX%2F209%2D2&amp;type=image%2Fpng&amp;name=bild%2EPNG&amp;uniq=hannes.nevalainen&amp;partition=p02&amp;inline=ye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O:\exjobb\Presentation - Skola\zoom_screensh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76373"/>
            <a:ext cx="3264363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7659687" cy="653213"/>
          </a:xfrm>
        </p:spPr>
        <p:txBody>
          <a:bodyPr/>
          <a:lstStyle/>
          <a:p>
            <a:pPr algn="r"/>
            <a:r>
              <a:rPr lang="sv-SE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Performance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3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smtClean="0"/>
              <a:t>JavaScript::</a:t>
            </a:r>
            <a:r>
              <a:rPr lang="sv-SE" dirty="0" err="1" smtClean="0"/>
              <a:t>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64410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0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smtClean="0"/>
              <a:t>JavaScript::</a:t>
            </a:r>
            <a:r>
              <a:rPr lang="sv-SE" dirty="0" err="1" smtClean="0"/>
              <a:t>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01748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48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Mobile is </a:t>
            </a:r>
            <a:r>
              <a:rPr lang="sv-SE" b="1" dirty="0" err="1" smtClean="0"/>
              <a:t>slow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1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smtClean="0"/>
              <a:t>JavaScript::</a:t>
            </a:r>
            <a:r>
              <a:rPr lang="sv-SE" dirty="0" err="1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JavaScript on mobile </a:t>
            </a:r>
            <a:r>
              <a:rPr lang="sv-SE" dirty="0" err="1" smtClean="0"/>
              <a:t>devices</a:t>
            </a:r>
            <a:r>
              <a:rPr lang="sv-SE" dirty="0" smtClean="0"/>
              <a:t> is </a:t>
            </a:r>
            <a:r>
              <a:rPr lang="sv-SE" dirty="0" err="1" smtClean="0"/>
              <a:t>slow</a:t>
            </a:r>
            <a:endParaRPr lang="sv-SE" b="1" dirty="0" smtClean="0"/>
          </a:p>
          <a:p>
            <a:pPr lvl="1"/>
            <a:r>
              <a:rPr lang="sv-SE" dirty="0" err="1" smtClean="0"/>
              <a:t>Avoid</a:t>
            </a:r>
            <a:r>
              <a:rPr lang="sv-SE" dirty="0" smtClean="0"/>
              <a:t> </a:t>
            </a:r>
            <a:r>
              <a:rPr lang="sv-SE" dirty="0" err="1" smtClean="0"/>
              <a:t>excessive</a:t>
            </a:r>
            <a:r>
              <a:rPr lang="sv-SE" dirty="0" smtClean="0"/>
              <a:t> DOM manipulation</a:t>
            </a:r>
          </a:p>
          <a:p>
            <a:pPr lvl="1"/>
            <a:r>
              <a:rPr lang="sv-SE" dirty="0" smtClean="0"/>
              <a:t>No animations</a:t>
            </a:r>
          </a:p>
          <a:p>
            <a:pPr lvl="2"/>
            <a:r>
              <a:rPr lang="sv-SE" dirty="0" err="1" smtClean="0"/>
              <a:t>requestAnimationFrame</a:t>
            </a:r>
            <a:endParaRPr lang="sv-SE" dirty="0" smtClean="0"/>
          </a:p>
          <a:p>
            <a:pPr lvl="3"/>
            <a:r>
              <a:rPr lang="sv-SE" dirty="0" smtClean="0"/>
              <a:t>Not </a:t>
            </a:r>
            <a:r>
              <a:rPr lang="sv-SE" dirty="0" err="1" smtClean="0"/>
              <a:t>available</a:t>
            </a:r>
            <a:r>
              <a:rPr lang="sv-SE" dirty="0" smtClean="0"/>
              <a:t> </a:t>
            </a:r>
            <a:r>
              <a:rPr lang="sv-SE" dirty="0" err="1" smtClean="0"/>
              <a:t>yet</a:t>
            </a:r>
            <a:r>
              <a:rPr lang="sv-SE" dirty="0" smtClean="0"/>
              <a:t>…</a:t>
            </a:r>
          </a:p>
          <a:p>
            <a:pPr lvl="2"/>
            <a:r>
              <a:rPr lang="sv-SE" dirty="0" smtClean="0"/>
              <a:t>GPU rendering</a:t>
            </a:r>
          </a:p>
          <a:p>
            <a:pPr lvl="3"/>
            <a:r>
              <a:rPr lang="sv-SE" dirty="0" err="1" smtClean="0"/>
              <a:t>Tricky</a:t>
            </a:r>
            <a:r>
              <a:rPr lang="sv-SE" dirty="0" smtClean="0"/>
              <a:t> and </a:t>
            </a:r>
            <a:r>
              <a:rPr lang="sv-SE" dirty="0" err="1" smtClean="0"/>
              <a:t>error</a:t>
            </a:r>
            <a:r>
              <a:rPr lang="sv-SE" dirty="0" smtClean="0"/>
              <a:t> </a:t>
            </a:r>
            <a:r>
              <a:rPr lang="sv-SE" dirty="0" err="1" smtClean="0"/>
              <a:t>prone</a:t>
            </a:r>
            <a:endParaRPr lang="en-US" dirty="0"/>
          </a:p>
          <a:p>
            <a:pPr lvl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2054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2444527" y="4779150"/>
            <a:ext cx="3672408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Common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smtClean="0"/>
              <a:t>JavaScript::</a:t>
            </a:r>
            <a:r>
              <a:rPr lang="sv-SE" dirty="0" err="1" smtClean="0"/>
              <a:t>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604664"/>
          </a:xfrm>
        </p:spPr>
        <p:txBody>
          <a:bodyPr/>
          <a:lstStyle/>
          <a:p>
            <a:pPr marL="114300" indent="0">
              <a:buNone/>
            </a:pPr>
            <a:r>
              <a:rPr lang="sv-SE" dirty="0"/>
              <a:t>D</a:t>
            </a:r>
            <a:r>
              <a:rPr lang="sv-SE" dirty="0" smtClean="0"/>
              <a:t>ifferent </a:t>
            </a:r>
            <a:r>
              <a:rPr lang="sv-SE" dirty="0" err="1" smtClean="0"/>
              <a:t>devices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different features</a:t>
            </a:r>
          </a:p>
        </p:txBody>
      </p:sp>
      <p:pic>
        <p:nvPicPr>
          <p:cNvPr id="10242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84699"/>
            <a:ext cx="18240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annesnn\AppData\Local\Microsoft\Windows\Temporary Internet Files\Content.IE5\Q9HL0QGI\MP91021641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4699"/>
            <a:ext cx="157046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hannesnn\AppData\Local\Microsoft\Windows\Temporary Internet Files\Content.IE5\Q9HL0QGI\MP90040179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62" y="2600724"/>
            <a:ext cx="1728894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076963" y="4995174"/>
            <a:ext cx="1627634" cy="61206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Mobile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4788024" y="5054395"/>
            <a:ext cx="1584176" cy="5760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Desktop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10243" idx="3"/>
            <a:endCxn id="10249" idx="1"/>
          </p:cNvCxnSpPr>
          <p:nvPr/>
        </p:nvCxnSpPr>
        <p:spPr>
          <a:xfrm>
            <a:off x="2182020" y="3068775"/>
            <a:ext cx="1165142" cy="1080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249" idx="2"/>
            <a:endCxn id="6" idx="7"/>
          </p:cNvCxnSpPr>
          <p:nvPr/>
        </p:nvCxnSpPr>
        <p:spPr>
          <a:xfrm flipH="1">
            <a:off x="3466236" y="3752851"/>
            <a:ext cx="745373" cy="13319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242" idx="1"/>
            <a:endCxn id="10249" idx="3"/>
          </p:cNvCxnSpPr>
          <p:nvPr/>
        </p:nvCxnSpPr>
        <p:spPr>
          <a:xfrm flipH="1">
            <a:off x="5076056" y="2945087"/>
            <a:ext cx="1008112" cy="2317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249" idx="2"/>
            <a:endCxn id="15" idx="1"/>
          </p:cNvCxnSpPr>
          <p:nvPr/>
        </p:nvCxnSpPr>
        <p:spPr>
          <a:xfrm>
            <a:off x="4211609" y="3752851"/>
            <a:ext cx="808412" cy="13859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9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59687" cy="1168400"/>
          </a:xfrm>
        </p:spPr>
        <p:txBody>
          <a:bodyPr/>
          <a:lstStyle/>
          <a:p>
            <a:pPr algn="r"/>
            <a:r>
              <a:rPr lang="sv-SE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Network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60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800600"/>
          </a:xfrm>
        </p:spPr>
        <p:txBody>
          <a:bodyPr/>
          <a:lstStyle/>
          <a:p>
            <a:r>
              <a:rPr lang="sv-SE" dirty="0" err="1" smtClean="0"/>
              <a:t>Latency</a:t>
            </a:r>
            <a:r>
              <a:rPr lang="sv-SE" dirty="0" smtClean="0"/>
              <a:t> &gt; 100 </a:t>
            </a:r>
            <a:r>
              <a:rPr lang="sv-SE" dirty="0" err="1" smtClean="0"/>
              <a:t>ms</a:t>
            </a:r>
            <a:r>
              <a:rPr lang="sv-SE" dirty="0" smtClean="0"/>
              <a:t> on 3G </a:t>
            </a:r>
            <a:r>
              <a:rPr lang="sv-SE" dirty="0" err="1" smtClean="0"/>
              <a:t>networks</a:t>
            </a:r>
            <a:endParaRPr lang="sv-SE" dirty="0" smtClean="0"/>
          </a:p>
          <a:p>
            <a:r>
              <a:rPr lang="sv-SE" dirty="0" err="1" smtClean="0"/>
              <a:t>Concurrent</a:t>
            </a:r>
            <a:r>
              <a:rPr lang="sv-SE" dirty="0" smtClean="0"/>
              <a:t> </a:t>
            </a:r>
            <a:r>
              <a:rPr lang="sv-SE" dirty="0" err="1" smtClean="0"/>
              <a:t>request</a:t>
            </a:r>
            <a:r>
              <a:rPr lang="sv-SE" dirty="0" smtClean="0"/>
              <a:t> limits</a:t>
            </a:r>
          </a:p>
          <a:p>
            <a:pPr lvl="1"/>
            <a:r>
              <a:rPr lang="sv-SE" dirty="0" smtClean="0"/>
              <a:t>6 on desktops</a:t>
            </a:r>
          </a:p>
          <a:p>
            <a:pPr lvl="1"/>
            <a:r>
              <a:rPr lang="sv-SE" dirty="0" smtClean="0"/>
              <a:t>1-6 on smart </a:t>
            </a:r>
            <a:r>
              <a:rPr lang="sv-SE" dirty="0" err="1" smtClean="0"/>
              <a:t>phones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Optimize</a:t>
            </a:r>
            <a:r>
              <a:rPr lang="sv-SE" dirty="0" smtClean="0"/>
              <a:t> </a:t>
            </a:r>
            <a:r>
              <a:rPr lang="sv-SE" dirty="0" err="1" smtClean="0"/>
              <a:t>payload</a:t>
            </a:r>
            <a:r>
              <a:rPr lang="sv-SE" dirty="0" smtClean="0"/>
              <a:t> and </a:t>
            </a:r>
            <a:r>
              <a:rPr lang="sv-SE" dirty="0" err="1" smtClean="0"/>
              <a:t>number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requests</a:t>
            </a:r>
            <a:endParaRPr lang="sv-SE" dirty="0" smtClean="0"/>
          </a:p>
        </p:txBody>
      </p:sp>
      <p:pic>
        <p:nvPicPr>
          <p:cNvPr id="13" name="Picture 8" descr="O:\exjobb\Presentation\network ta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-425" r="-1367" b="-683"/>
          <a:stretch/>
        </p:blipFill>
        <p:spPr bwMode="auto">
          <a:xfrm>
            <a:off x="4427984" y="1196752"/>
            <a:ext cx="3803099" cy="505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5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err="1" smtClean="0"/>
              <a:t>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Mobile is </a:t>
            </a:r>
            <a:r>
              <a:rPr lang="sv-SE" dirty="0" err="1" smtClean="0"/>
              <a:t>important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627068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Source: </a:t>
            </a:r>
            <a:r>
              <a:rPr lang="sv-SE" sz="1400" dirty="0" err="1" smtClean="0"/>
              <a:t>eTForecasts</a:t>
            </a:r>
            <a:endParaRPr lang="en-US" sz="14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62117094"/>
              </p:ext>
            </p:extLst>
          </p:nvPr>
        </p:nvGraphicFramePr>
        <p:xfrm>
          <a:off x="899592" y="2060848"/>
          <a:ext cx="705678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84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797152"/>
            <a:ext cx="7620000" cy="1143000"/>
          </a:xfrm>
        </p:spPr>
        <p:txBody>
          <a:bodyPr/>
          <a:lstStyle/>
          <a:p>
            <a:r>
              <a:rPr lang="sv-SE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Watch </a:t>
            </a:r>
            <a:r>
              <a:rPr lang="sv-SE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out</a:t>
            </a:r>
            <a:r>
              <a:rPr lang="sv-SE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for the </a:t>
            </a:r>
            <a:r>
              <a:rPr lang="sv-SE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waterfall</a:t>
            </a:r>
            <a:endParaRPr lang="en-US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5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err="1" smtClean="0"/>
              <a:t>Network</a:t>
            </a:r>
            <a:r>
              <a:rPr lang="sv-SE" dirty="0" smtClean="0"/>
              <a:t>::Images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Sprites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err="1" smtClean="0"/>
              <a:t>Combine</a:t>
            </a:r>
            <a:r>
              <a:rPr lang="sv-SE" dirty="0" smtClean="0"/>
              <a:t> </a:t>
            </a:r>
            <a:r>
              <a:rPr lang="sv-SE" dirty="0" err="1" smtClean="0"/>
              <a:t>several</a:t>
            </a:r>
            <a:r>
              <a:rPr lang="sv-SE" dirty="0" smtClean="0"/>
              <a:t> images </a:t>
            </a:r>
            <a:r>
              <a:rPr lang="sv-SE" dirty="0" err="1" smtClean="0"/>
              <a:t>into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Data-URI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62037"/>
          </a:xfrm>
        </p:spPr>
        <p:txBody>
          <a:bodyPr>
            <a:normAutofit/>
          </a:bodyPr>
          <a:lstStyle/>
          <a:p>
            <a:r>
              <a:rPr lang="sv-SE" dirty="0" smtClean="0"/>
              <a:t>Image data </a:t>
            </a:r>
            <a:r>
              <a:rPr lang="sv-SE" dirty="0" err="1" smtClean="0"/>
              <a:t>inlined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716016" y="3246767"/>
            <a:ext cx="3600400" cy="5806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sv-SE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sv-S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v-SE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sv-SE" dirty="0" smtClean="0">
                <a:latin typeface="Courier New" pitchFamily="49" charset="0"/>
                <a:cs typeface="Courier New" pitchFamily="49" charset="0"/>
              </a:rPr>
              <a:t>=”</a:t>
            </a:r>
            <a:r>
              <a:rPr lang="sv-SE" dirty="0" err="1" smtClean="0">
                <a:latin typeface="Courier New" pitchFamily="49" charset="0"/>
                <a:cs typeface="Courier New" pitchFamily="49" charset="0"/>
              </a:rPr>
              <a:t>data:image</a:t>
            </a:r>
            <a:r>
              <a:rPr lang="sv-SE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sv-SE" dirty="0" err="1" smtClean="0">
                <a:latin typeface="Courier New" pitchFamily="49" charset="0"/>
                <a:cs typeface="Courier New" pitchFamily="49" charset="0"/>
              </a:rPr>
              <a:t>png</a:t>
            </a:r>
            <a:r>
              <a:rPr lang="sv-SE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algn="ctr">
              <a:buNone/>
            </a:pPr>
            <a:r>
              <a:rPr lang="sv-SE" dirty="0" smtClean="0">
                <a:latin typeface="Courier New" pitchFamily="49" charset="0"/>
                <a:cs typeface="Courier New" pitchFamily="49" charset="0"/>
              </a:rPr>
              <a:t>base64,&lt;</a:t>
            </a:r>
            <a:r>
              <a:rPr lang="sv-SE" dirty="0" err="1" smtClean="0">
                <a:latin typeface="Courier New" pitchFamily="49" charset="0"/>
                <a:cs typeface="Courier New" pitchFamily="49" charset="0"/>
              </a:rPr>
              <a:t>encoded</a:t>
            </a:r>
            <a:r>
              <a:rPr lang="sv-SE" dirty="0" smtClean="0">
                <a:latin typeface="Courier New" pitchFamily="49" charset="0"/>
                <a:cs typeface="Courier New" pitchFamily="49" charset="0"/>
              </a:rPr>
              <a:t> data&gt;” /&gt;</a:t>
            </a:r>
          </a:p>
          <a:p>
            <a:pPr marL="0" indent="0" algn="ctr">
              <a:buFont typeface="Arial" pitchFamily="34" charset="0"/>
              <a:buNone/>
            </a:pPr>
            <a:endParaRPr lang="sv-SE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9494" y="3385531"/>
            <a:ext cx="1080120" cy="1767469"/>
            <a:chOff x="1403648" y="3336877"/>
            <a:chExt cx="1080120" cy="1767469"/>
          </a:xfrm>
        </p:grpSpPr>
        <p:sp>
          <p:nvSpPr>
            <p:cNvPr id="16" name="Folded Corner 15"/>
            <p:cNvSpPr/>
            <p:nvPr/>
          </p:nvSpPr>
          <p:spPr>
            <a:xfrm>
              <a:off x="1403648" y="3336877"/>
              <a:ext cx="1080120" cy="1767469"/>
            </a:xfrm>
            <a:prstGeom prst="foldedCorne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 descr="O:\thule\build\pacs\css\img\checkbox_spri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408" y="3526315"/>
              <a:ext cx="228600" cy="1485900"/>
            </a:xfrm>
            <a:prstGeom prst="rect">
              <a:avLst/>
            </a:prstGeom>
            <a:noFill/>
            <a:ln w="25400" cmpd="sng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465766" y="4339992"/>
            <a:ext cx="540060" cy="883735"/>
            <a:chOff x="3347864" y="3385531"/>
            <a:chExt cx="540060" cy="883735"/>
          </a:xfrm>
        </p:grpSpPr>
        <p:sp>
          <p:nvSpPr>
            <p:cNvPr id="9" name="Folded Corner 8"/>
            <p:cNvSpPr/>
            <p:nvPr/>
          </p:nvSpPr>
          <p:spPr>
            <a:xfrm>
              <a:off x="3347864" y="3385531"/>
              <a:ext cx="540060" cy="883735"/>
            </a:xfrm>
            <a:prstGeom prst="foldedCorne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4" name="Picture 4" descr="O:\thule\build\pacs\css\img\checkbox_deselect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594" y="3713098"/>
              <a:ext cx="228600" cy="228600"/>
            </a:xfrm>
            <a:prstGeom prst="rect">
              <a:avLst/>
            </a:prstGeom>
            <a:noFill/>
            <a:ln w="25400" cmpd="sng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465766" y="3273441"/>
            <a:ext cx="540060" cy="883735"/>
            <a:chOff x="4149979" y="3385531"/>
            <a:chExt cx="540060" cy="883735"/>
          </a:xfrm>
        </p:grpSpPr>
        <p:sp>
          <p:nvSpPr>
            <p:cNvPr id="17" name="Folded Corner 16"/>
            <p:cNvSpPr/>
            <p:nvPr/>
          </p:nvSpPr>
          <p:spPr>
            <a:xfrm>
              <a:off x="4149979" y="3385531"/>
              <a:ext cx="540060" cy="883735"/>
            </a:xfrm>
            <a:prstGeom prst="foldedCorne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6" name="Picture 6" descr="O:\thule\build\pacs\css\img\checkbox_disable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709" y="3713097"/>
              <a:ext cx="228600" cy="228600"/>
            </a:xfrm>
            <a:prstGeom prst="rect">
              <a:avLst/>
            </a:prstGeom>
            <a:noFill/>
            <a:ln w="25400" cmpd="sng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3271496" y="4339992"/>
            <a:ext cx="540060" cy="883735"/>
            <a:chOff x="5745707" y="3397666"/>
            <a:chExt cx="540060" cy="883735"/>
          </a:xfrm>
        </p:grpSpPr>
        <p:sp>
          <p:nvSpPr>
            <p:cNvPr id="19" name="Folded Corner 18"/>
            <p:cNvSpPr/>
            <p:nvPr/>
          </p:nvSpPr>
          <p:spPr>
            <a:xfrm>
              <a:off x="5745707" y="3397666"/>
              <a:ext cx="540060" cy="883735"/>
            </a:xfrm>
            <a:prstGeom prst="foldedCorne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7" name="Picture 7" descr="O:\thule\build\pacs\css\img\checkbox_select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437" y="3725233"/>
              <a:ext cx="228600" cy="228600"/>
            </a:xfrm>
            <a:prstGeom prst="rect">
              <a:avLst/>
            </a:prstGeom>
            <a:noFill/>
            <a:ln w="25400" cmpd="sng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271496" y="3273440"/>
            <a:ext cx="540060" cy="883735"/>
            <a:chOff x="4955709" y="3385530"/>
            <a:chExt cx="540060" cy="883735"/>
          </a:xfrm>
        </p:grpSpPr>
        <p:sp>
          <p:nvSpPr>
            <p:cNvPr id="18" name="Folded Corner 17"/>
            <p:cNvSpPr/>
            <p:nvPr/>
          </p:nvSpPr>
          <p:spPr>
            <a:xfrm>
              <a:off x="4955709" y="3385530"/>
              <a:ext cx="540060" cy="883735"/>
            </a:xfrm>
            <a:prstGeom prst="foldedCorne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5" name="Picture 5" descr="O:\thule\build\pacs\css\img\checkbox_deselected_hover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439" y="3713097"/>
              <a:ext cx="228600" cy="228600"/>
            </a:xfrm>
            <a:prstGeom prst="rect">
              <a:avLst/>
            </a:prstGeom>
            <a:noFill/>
            <a:ln w="25400" cmpd="sng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835696" y="41571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VS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283968" y="1700808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6"/>
          <p:cNvSpPr txBox="1">
            <a:spLocks/>
          </p:cNvSpPr>
          <p:nvPr/>
        </p:nvSpPr>
        <p:spPr>
          <a:xfrm>
            <a:off x="4634681" y="2564904"/>
            <a:ext cx="4041775" cy="46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Base64 </a:t>
            </a:r>
            <a:r>
              <a:rPr lang="sv-SE" dirty="0" err="1"/>
              <a:t>encoded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612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animBg="1"/>
      <p:bldP spid="21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err="1" smtClean="0"/>
              <a:t>Network</a:t>
            </a:r>
            <a:r>
              <a:rPr lang="sv-SE" dirty="0" smtClean="0"/>
              <a:t>::JavaScript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Bundle</a:t>
            </a:r>
            <a:endParaRPr lang="en-US" dirty="0" smtClean="0"/>
          </a:p>
          <a:p>
            <a:pPr lvl="1"/>
            <a:r>
              <a:rPr lang="sv-SE" dirty="0"/>
              <a:t> </a:t>
            </a:r>
            <a:r>
              <a:rPr lang="sv-SE" dirty="0" err="1" smtClean="0"/>
              <a:t>combine</a:t>
            </a:r>
            <a:r>
              <a:rPr lang="sv-SE" dirty="0" smtClean="0"/>
              <a:t> </a:t>
            </a:r>
            <a:r>
              <a:rPr lang="sv-SE" dirty="0" err="1" smtClean="0"/>
              <a:t>libraries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file</a:t>
            </a:r>
            <a:endParaRPr lang="sv-SE" dirty="0" smtClean="0"/>
          </a:p>
          <a:p>
            <a:pPr lvl="2"/>
            <a:r>
              <a:rPr lang="sv-SE" sz="1200" dirty="0" err="1" smtClean="0"/>
              <a:t>Modernizr</a:t>
            </a:r>
            <a:r>
              <a:rPr lang="sv-SE" sz="1200" dirty="0" smtClean="0"/>
              <a:t>, RequireJS, jQuery, Underscore, </a:t>
            </a:r>
            <a:r>
              <a:rPr lang="sv-SE" sz="1200" dirty="0" err="1" smtClean="0"/>
              <a:t>Backbone</a:t>
            </a:r>
            <a:r>
              <a:rPr lang="sv-SE" sz="1200" dirty="0" smtClean="0"/>
              <a:t>, jQuery UI, </a:t>
            </a:r>
            <a:r>
              <a:rPr lang="sv-SE" sz="1200" dirty="0" err="1" smtClean="0"/>
              <a:t>jQuery.jScrollPane</a:t>
            </a:r>
            <a:r>
              <a:rPr lang="sv-SE" sz="1200" dirty="0" smtClean="0"/>
              <a:t>, </a:t>
            </a:r>
            <a:r>
              <a:rPr lang="sv-SE" sz="1200" dirty="0" err="1" smtClean="0"/>
              <a:t>jQuery.MouseWheel</a:t>
            </a:r>
            <a:r>
              <a:rPr lang="sv-SE" sz="1200" dirty="0" smtClean="0"/>
              <a:t>, </a:t>
            </a:r>
            <a:r>
              <a:rPr lang="sv-SE" sz="1200" dirty="0" err="1" smtClean="0"/>
              <a:t>jQuery.MouseWheel</a:t>
            </a:r>
            <a:r>
              <a:rPr lang="sv-SE" sz="1200" dirty="0" smtClean="0"/>
              <a:t> </a:t>
            </a:r>
            <a:r>
              <a:rPr lang="sv-SE" sz="1200" dirty="0" err="1" smtClean="0"/>
              <a:t>Intent</a:t>
            </a:r>
            <a:r>
              <a:rPr lang="sv-SE" sz="1200" dirty="0" smtClean="0"/>
              <a:t>, </a:t>
            </a:r>
            <a:r>
              <a:rPr lang="sv-SE" sz="1200" dirty="0" err="1" smtClean="0"/>
              <a:t>jQuery.TinyPubSub</a:t>
            </a:r>
            <a:r>
              <a:rPr lang="sv-SE" sz="1200" dirty="0" smtClean="0"/>
              <a:t>, </a:t>
            </a:r>
            <a:r>
              <a:rPr lang="sv-SE" sz="1200" dirty="0" err="1" smtClean="0"/>
              <a:t>jQuery.Color</a:t>
            </a:r>
            <a:r>
              <a:rPr lang="sv-SE" sz="1200" dirty="0" smtClean="0"/>
              <a:t>, </a:t>
            </a:r>
            <a:r>
              <a:rPr lang="sv-SE" sz="1200" dirty="0" err="1" smtClean="0"/>
              <a:t>jQuery.Spin</a:t>
            </a:r>
            <a:r>
              <a:rPr lang="sv-SE" sz="1200" dirty="0" smtClean="0"/>
              <a:t>,…</a:t>
            </a:r>
          </a:p>
          <a:p>
            <a:pPr lvl="1"/>
            <a:r>
              <a:rPr lang="sv-SE" dirty="0" err="1" smtClean="0"/>
              <a:t>Inline</a:t>
            </a:r>
            <a:r>
              <a:rPr lang="sv-SE" dirty="0" smtClean="0"/>
              <a:t> </a:t>
            </a:r>
            <a:r>
              <a:rPr lang="sv-SE" dirty="0" err="1" smtClean="0"/>
              <a:t>modules</a:t>
            </a:r>
            <a:endParaRPr lang="sv-SE" dirty="0" smtClean="0"/>
          </a:p>
          <a:p>
            <a:pPr lvl="2"/>
            <a:r>
              <a:rPr lang="sv-SE" dirty="0" err="1" smtClean="0"/>
              <a:t>Dependencies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modules</a:t>
            </a:r>
            <a:r>
              <a:rPr lang="sv-SE" dirty="0" smtClean="0"/>
              <a:t> =&gt; hard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bundle</a:t>
            </a:r>
            <a:endParaRPr lang="sv-SE" dirty="0" smtClean="0"/>
          </a:p>
          <a:p>
            <a:pPr lvl="2"/>
            <a:r>
              <a:rPr lang="sv-SE" dirty="0" err="1" smtClean="0"/>
              <a:t>Views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dependencies</a:t>
            </a:r>
            <a:r>
              <a:rPr lang="sv-SE" dirty="0" smtClean="0"/>
              <a:t> == </a:t>
            </a: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requests</a:t>
            </a:r>
            <a:endParaRPr lang="sv-SE" dirty="0" smtClean="0"/>
          </a:p>
          <a:p>
            <a:pPr lvl="2"/>
            <a:r>
              <a:rPr lang="sv-SE" dirty="0" smtClean="0"/>
              <a:t>Long </a:t>
            </a:r>
            <a:r>
              <a:rPr lang="sv-SE" dirty="0" err="1" smtClean="0"/>
              <a:t>dependency</a:t>
            </a:r>
            <a:r>
              <a:rPr lang="sv-SE" dirty="0" smtClean="0"/>
              <a:t> </a:t>
            </a:r>
            <a:r>
              <a:rPr lang="sv-SE" dirty="0" err="1" smtClean="0"/>
              <a:t>chains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expensive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3" name="Documents"/>
          <p:cNvSpPr>
            <a:spLocks noEditPoints="1" noChangeArrowheads="1"/>
          </p:cNvSpPr>
          <p:nvPr/>
        </p:nvSpPr>
        <p:spPr bwMode="auto">
          <a:xfrm>
            <a:off x="1835696" y="5229199"/>
            <a:ext cx="802298" cy="1073497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5017404" y="4863308"/>
            <a:ext cx="1224136" cy="180166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131840" y="5661248"/>
            <a:ext cx="1512168" cy="255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  <p:bldP spid="4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err="1" smtClean="0"/>
              <a:t>Network</a:t>
            </a:r>
            <a:r>
              <a:rPr lang="sv-SE" dirty="0" smtClean="0"/>
              <a:t>::</a:t>
            </a:r>
            <a:r>
              <a:rPr lang="sv-SE" dirty="0" err="1" smtClean="0"/>
              <a:t>InlineModules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7375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39352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err="1" smtClean="0"/>
              <a:t>Network</a:t>
            </a:r>
            <a:r>
              <a:rPr lang="sv-SE" dirty="0" smtClean="0"/>
              <a:t>::</a:t>
            </a:r>
            <a:r>
              <a:rPr lang="sv-SE" dirty="0" err="1" smtClean="0"/>
              <a:t>Minimization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Minimization</a:t>
            </a:r>
            <a:endParaRPr lang="sv-SE" dirty="0" smtClean="0"/>
          </a:p>
          <a:p>
            <a:pPr lvl="1"/>
            <a:r>
              <a:rPr lang="sv-SE" dirty="0" err="1" smtClean="0"/>
              <a:t>UglifyJS</a:t>
            </a:r>
            <a:r>
              <a:rPr lang="sv-SE" dirty="0" smtClean="0"/>
              <a:t>, Google </a:t>
            </a:r>
            <a:r>
              <a:rPr lang="sv-SE" dirty="0" err="1" smtClean="0"/>
              <a:t>Closure</a:t>
            </a:r>
            <a:r>
              <a:rPr lang="sv-SE" dirty="0" smtClean="0"/>
              <a:t>, YUI </a:t>
            </a:r>
            <a:r>
              <a:rPr lang="sv-SE" dirty="0" err="1" smtClean="0"/>
              <a:t>Compressor</a:t>
            </a:r>
            <a:endParaRPr lang="sv-SE" dirty="0" smtClean="0"/>
          </a:p>
          <a:p>
            <a:r>
              <a:rPr lang="sv-SE" dirty="0" smtClean="0"/>
              <a:t>gzip</a:t>
            </a:r>
            <a:endParaRPr lang="sv-SE" dirty="0"/>
          </a:p>
          <a:p>
            <a:pPr marL="411480" lvl="1" indent="0">
              <a:buNone/>
            </a:pPr>
            <a:r>
              <a:rPr lang="sv-SE" dirty="0" smtClean="0"/>
              <a:t> </a:t>
            </a:r>
          </a:p>
          <a:p>
            <a:pPr marL="114300" indent="0">
              <a:buNone/>
            </a:pPr>
            <a:endParaRPr lang="sv-SE" dirty="0"/>
          </a:p>
        </p:txBody>
      </p:sp>
      <p:pic>
        <p:nvPicPr>
          <p:cNvPr id="1027" name="Picture 3" descr="C:\Users\hannesnn\AppData\Local\Microsoft\Windows\Temporary Internet Files\Content.IE5\LZX1C91X\MC90043259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1089394" cy="10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annesnn\AppData\Local\Microsoft\Windows\Temporary Internet Files\Content.IE5\LZX1C91X\MC90043259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8390"/>
            <a:ext cx="3273747" cy="32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761362" y="5018071"/>
            <a:ext cx="1406773" cy="391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Network</a:t>
            </a:r>
            <a:r>
              <a:rPr lang="sv-SE" dirty="0"/>
              <a:t>:: </a:t>
            </a:r>
            <a:r>
              <a:rPr lang="sv-SE" dirty="0" err="1"/>
              <a:t>Minimization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20177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01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"/>
                    </a14:imgEffect>
                    <a14:imgEffect>
                      <a14:saturation sat="45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dirty="0" err="1" smtClean="0"/>
              <a:t>Missing</a:t>
            </a:r>
            <a:r>
              <a:rPr lang="sv-SE" dirty="0" smtClean="0"/>
              <a:t> ; </a:t>
            </a:r>
            <a:r>
              <a:rPr lang="sv-SE" dirty="0" err="1" smtClean="0"/>
              <a:t>before</a:t>
            </a:r>
            <a:r>
              <a:rPr lang="sv-SE" dirty="0" smtClean="0"/>
              <a:t> </a:t>
            </a:r>
            <a:r>
              <a:rPr lang="sv-SE" dirty="0" err="1" smtClean="0"/>
              <a:t>statement</a:t>
            </a:r>
            <a:r>
              <a:rPr lang="sv-SE" dirty="0" smtClean="0"/>
              <a:t> on </a:t>
            </a:r>
            <a:r>
              <a:rPr lang="sv-SE" dirty="0" err="1" smtClean="0"/>
              <a:t>line</a:t>
            </a:r>
            <a:r>
              <a:rPr lang="sv-SE" dirty="0" smtClean="0"/>
              <a:t> 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7704856" cy="48320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56" y="3278639"/>
            <a:ext cx="7620000" cy="388640"/>
          </a:xfrm>
          <a:solidFill>
            <a:schemeClr val="tx2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v-SE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No </a:t>
            </a:r>
            <a:r>
              <a:rPr lang="sv-SE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minimization</a:t>
            </a:r>
            <a:r>
              <a:rPr lang="sv-SE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v-SE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while</a:t>
            </a:r>
            <a:r>
              <a:rPr lang="sv-SE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v-SE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developing</a:t>
            </a:r>
            <a:r>
              <a:rPr lang="sv-SE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813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err="1" smtClean="0"/>
              <a:t>Network</a:t>
            </a:r>
            <a:r>
              <a:rPr lang="sv-SE" dirty="0" smtClean="0"/>
              <a:t>::</a:t>
            </a:r>
            <a:r>
              <a:rPr lang="sv-SE" dirty="0" err="1" smtClean="0"/>
              <a:t>CacheManifest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sv-SE" dirty="0" smtClean="0"/>
              <a:t>List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files</a:t>
            </a:r>
            <a:endParaRPr lang="sv-SE" dirty="0" smtClean="0"/>
          </a:p>
          <a:p>
            <a:r>
              <a:rPr lang="sv-SE" dirty="0" err="1" smtClean="0"/>
              <a:t>Fetch</a:t>
            </a:r>
            <a:r>
              <a:rPr lang="sv-SE" dirty="0" smtClean="0"/>
              <a:t> and cache all </a:t>
            </a:r>
            <a:r>
              <a:rPr lang="sv-SE" dirty="0" err="1" smtClean="0"/>
              <a:t>files</a:t>
            </a:r>
            <a:r>
              <a:rPr lang="sv-SE" dirty="0" smtClean="0"/>
              <a:t> in list</a:t>
            </a:r>
          </a:p>
          <a:p>
            <a:r>
              <a:rPr lang="sv-SE" dirty="0" smtClean="0"/>
              <a:t>JavaScript hooks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2996952"/>
            <a:ext cx="6264696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CACHE MANIFEST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2010-06-18:v2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Files to cache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CACHE: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index.html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stylesheet.css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images/logo.png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scripts/main.js 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Online resources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NETWORK: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login.php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myapi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err="1" smtClean="0"/>
              <a:t>Network</a:t>
            </a:r>
            <a:r>
              <a:rPr lang="sv-SE" dirty="0" smtClean="0"/>
              <a:t>::</a:t>
            </a:r>
            <a:r>
              <a:rPr lang="sv-SE" dirty="0" err="1" smtClean="0"/>
              <a:t>Charts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010824"/>
              </p:ext>
            </p:extLst>
          </p:nvPr>
        </p:nvGraphicFramePr>
        <p:xfrm>
          <a:off x="457200" y="1594520"/>
          <a:ext cx="800323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115616" y="2348880"/>
            <a:ext cx="55446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550223"/>
            <a:ext cx="846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smtClean="0"/>
              <a:t>transferred </a:t>
            </a:r>
            <a:r>
              <a:rPr lang="sv-SE" sz="1400" dirty="0" err="1" smtClean="0"/>
              <a:t>content</a:t>
            </a:r>
            <a:r>
              <a:rPr lang="sv-SE" sz="1400" dirty="0" smtClean="0"/>
              <a:t> is </a:t>
            </a:r>
            <a:r>
              <a:rPr lang="sv-SE" sz="1400" dirty="0" err="1" smtClean="0"/>
              <a:t>gzipped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683450" y="2164214"/>
            <a:ext cx="228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Total </a:t>
            </a:r>
            <a:r>
              <a:rPr lang="sv-SE" dirty="0" err="1" smtClean="0"/>
              <a:t>size</a:t>
            </a:r>
            <a:r>
              <a:rPr lang="sv-SE" dirty="0" smtClean="0"/>
              <a:t> (339kB)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err="1" smtClean="0"/>
              <a:t>Network</a:t>
            </a:r>
            <a:r>
              <a:rPr lang="sv-SE" dirty="0" smtClean="0"/>
              <a:t>::</a:t>
            </a:r>
            <a:r>
              <a:rPr lang="sv-SE" dirty="0" err="1" smtClean="0"/>
              <a:t>Charts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00760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59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Problem </a:t>
            </a:r>
            <a:r>
              <a:rPr lang="sv-SE" dirty="0" err="1" smtClean="0"/>
              <a:t>description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Priorities</a:t>
            </a:r>
            <a:endParaRPr lang="sv-SE" dirty="0"/>
          </a:p>
          <a:p>
            <a:pPr lvl="1"/>
            <a:r>
              <a:rPr lang="sv-SE" dirty="0" smtClean="0"/>
              <a:t>No extra </a:t>
            </a:r>
            <a:r>
              <a:rPr lang="sv-SE" dirty="0" err="1" smtClean="0"/>
              <a:t>development</a:t>
            </a:r>
            <a:endParaRPr lang="sv-SE" dirty="0" smtClean="0"/>
          </a:p>
          <a:p>
            <a:pPr lvl="1"/>
            <a:r>
              <a:rPr lang="sv-SE" dirty="0" err="1" smtClean="0"/>
              <a:t>Fully</a:t>
            </a:r>
            <a:r>
              <a:rPr lang="sv-SE" dirty="0" smtClean="0"/>
              <a:t> </a:t>
            </a:r>
            <a:r>
              <a:rPr lang="sv-SE" dirty="0" err="1" smtClean="0"/>
              <a:t>featured</a:t>
            </a:r>
            <a:endParaRPr lang="sv-SE" dirty="0" smtClean="0"/>
          </a:p>
          <a:p>
            <a:pPr lvl="1"/>
            <a:r>
              <a:rPr lang="sv-SE" dirty="0" err="1" smtClean="0"/>
              <a:t>Appearance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err="1" smtClean="0"/>
              <a:t>BuildProcess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Automate </a:t>
            </a:r>
            <a:r>
              <a:rPr lang="sv-SE" dirty="0" err="1" smtClean="0"/>
              <a:t>into</a:t>
            </a:r>
            <a:r>
              <a:rPr lang="sv-SE" dirty="0" smtClean="0"/>
              <a:t> </a:t>
            </a:r>
            <a:r>
              <a:rPr lang="sv-SE" dirty="0" err="1" smtClean="0"/>
              <a:t>build</a:t>
            </a:r>
            <a:r>
              <a:rPr lang="sv-SE" dirty="0" smtClean="0"/>
              <a:t> process</a:t>
            </a:r>
          </a:p>
          <a:p>
            <a:r>
              <a:rPr lang="sv-SE" dirty="0" smtClean="0"/>
              <a:t>Do </a:t>
            </a:r>
            <a:r>
              <a:rPr lang="sv-SE" dirty="0" err="1" smtClean="0"/>
              <a:t>after</a:t>
            </a:r>
            <a:r>
              <a:rPr lang="sv-SE" dirty="0" smtClean="0"/>
              <a:t>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endParaRPr lang="sv-SE" dirty="0" smtClean="0"/>
          </a:p>
          <a:p>
            <a:pPr lvl="1"/>
            <a:r>
              <a:rPr lang="sv-SE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sv-SE" dirty="0" smtClean="0">
                <a:latin typeface="Courier New" pitchFamily="49" charset="0"/>
                <a:cs typeface="Courier New" pitchFamily="49" charset="0"/>
              </a:rPr>
              <a:t>ake </a:t>
            </a:r>
            <a:r>
              <a:rPr lang="sv-SE" dirty="0" err="1" smtClean="0">
                <a:latin typeface="Courier New" pitchFamily="49" charset="0"/>
                <a:cs typeface="Courier New" pitchFamily="49" charset="0"/>
              </a:rPr>
              <a:t>dev</a:t>
            </a:r>
            <a:endParaRPr lang="sv-SE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6531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362" name="Picture 2" descr="C:\Users\hannesnn\AppData\Local\Microsoft\Windows\Temporary Internet Files\Content.IE5\LWAREO3D\MC9002903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58" y="2276872"/>
            <a:ext cx="373616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err="1" smtClean="0"/>
              <a:t>BrowserSupport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Tested</a:t>
            </a:r>
            <a:r>
              <a:rPr lang="sv-SE" dirty="0" smtClean="0"/>
              <a:t> browsers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err="1" smtClean="0"/>
              <a:t>Chrome</a:t>
            </a:r>
            <a:r>
              <a:rPr lang="sv-SE" dirty="0" smtClean="0"/>
              <a:t> 17</a:t>
            </a:r>
          </a:p>
          <a:p>
            <a:r>
              <a:rPr lang="sv-SE" dirty="0" err="1" smtClean="0"/>
              <a:t>Firefox</a:t>
            </a:r>
            <a:r>
              <a:rPr lang="sv-SE" dirty="0" smtClean="0"/>
              <a:t> 10</a:t>
            </a:r>
          </a:p>
          <a:p>
            <a:r>
              <a:rPr lang="sv-SE" dirty="0" smtClean="0"/>
              <a:t>IE9</a:t>
            </a:r>
          </a:p>
          <a:p>
            <a:r>
              <a:rPr lang="sv-SE" dirty="0" smtClean="0"/>
              <a:t>Mobile Safari (</a:t>
            </a:r>
            <a:r>
              <a:rPr lang="sv-SE" dirty="0" err="1" smtClean="0"/>
              <a:t>Android</a:t>
            </a:r>
            <a:r>
              <a:rPr lang="sv-SE" dirty="0" smtClean="0"/>
              <a:t>, </a:t>
            </a:r>
            <a:r>
              <a:rPr lang="sv-SE" dirty="0" err="1" smtClean="0"/>
              <a:t>iOS</a:t>
            </a:r>
            <a:r>
              <a:rPr lang="sv-SE" dirty="0" smtClean="0"/>
              <a:t>, </a:t>
            </a:r>
            <a:r>
              <a:rPr lang="sv-SE" dirty="0" err="1" smtClean="0"/>
              <a:t>Meego</a:t>
            </a:r>
            <a:r>
              <a:rPr lang="sv-SE" dirty="0" smtClean="0"/>
              <a:t>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C00000"/>
                </a:solidFill>
              </a:rPr>
              <a:t>IE9 No Cache manifest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2" descr="http://www.webdesignhot.com/wp-content/uploads/2010/03/FreeWebBrowserIcons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27" b="67331"/>
          <a:stretch/>
        </p:blipFill>
        <p:spPr bwMode="auto">
          <a:xfrm>
            <a:off x="2799209" y="4843414"/>
            <a:ext cx="1395561" cy="133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webdesignhot.com/wp-content/uploads/2010/03/FreeWebBrowserIcons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3" t="1672" r="32963" b="65659"/>
          <a:stretch/>
        </p:blipFill>
        <p:spPr bwMode="auto">
          <a:xfrm>
            <a:off x="4194770" y="4904184"/>
            <a:ext cx="1395561" cy="133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webdesignhot.com/wp-content/uploads/2010/03/FreeWebBrowserIcons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3" t="66022" r="32963" b="1310"/>
          <a:stretch/>
        </p:blipFill>
        <p:spPr bwMode="auto">
          <a:xfrm>
            <a:off x="5590331" y="4819006"/>
            <a:ext cx="1395561" cy="133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webdesignhot.com/wp-content/uploads/2010/03/FreeWebBrowserIcons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2" t="67332" r="-416"/>
          <a:stretch/>
        </p:blipFill>
        <p:spPr bwMode="auto">
          <a:xfrm>
            <a:off x="1403648" y="4904184"/>
            <a:ext cx="1395561" cy="133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7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Limits</a:t>
            </a:r>
            <a:endParaRPr lang="en-US" dirty="0"/>
          </a:p>
        </p:txBody>
      </p:sp>
      <p:pic>
        <p:nvPicPr>
          <p:cNvPr id="2050" name="Picture 2" descr="http://img.achetezfacile.com/photo/000313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6" y="2684555"/>
            <a:ext cx="1067266" cy="1898948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honepulse.com/wp-content/uploads/2011/02/Nokia-N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32" y="2743212"/>
            <a:ext cx="2210464" cy="1781634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l.jroo.me/z3/U/W/x/d/a.aaa-Largest-iPho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37" y="2061567"/>
            <a:ext cx="2079082" cy="24824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5227" y="467522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467522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471932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2016 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58958" y="467522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2012</a:t>
            </a:r>
            <a:endParaRPr lang="en-US" dirty="0"/>
          </a:p>
        </p:txBody>
      </p:sp>
      <p:pic>
        <p:nvPicPr>
          <p:cNvPr id="2058" name="Picture 10" descr="http://cdn.slashgear.com/wp-content/uploads/2011/09/samsung_galaxy_note_hands-on_sg_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r="9281"/>
          <a:stretch/>
        </p:blipFill>
        <p:spPr bwMode="auto">
          <a:xfrm>
            <a:off x="3923928" y="2455350"/>
            <a:ext cx="1922804" cy="206949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chilly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248" y="1668382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The </a:t>
            </a:r>
            <a:r>
              <a:rPr lang="sv-SE" dirty="0" err="1" smtClean="0"/>
              <a:t>screens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growing</a:t>
            </a:r>
            <a:r>
              <a:rPr lang="sv-SE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0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smtClean="0"/>
              <a:t>Project </a:t>
            </a:r>
            <a:r>
              <a:rPr lang="sv-SE" dirty="0" err="1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err="1" smtClean="0"/>
              <a:t>Static</a:t>
            </a:r>
            <a:r>
              <a:rPr lang="sv-SE" dirty="0" smtClean="0"/>
              <a:t> web server</a:t>
            </a:r>
          </a:p>
          <a:p>
            <a:pPr lvl="1"/>
            <a:r>
              <a:rPr lang="sv-SE" dirty="0" err="1" smtClean="0"/>
              <a:t>Strictly</a:t>
            </a:r>
            <a:r>
              <a:rPr lang="sv-SE" dirty="0" smtClean="0"/>
              <a:t> </a:t>
            </a:r>
            <a:r>
              <a:rPr lang="sv-SE" dirty="0" err="1" smtClean="0"/>
              <a:t>client</a:t>
            </a:r>
            <a:r>
              <a:rPr lang="sv-SE" dirty="0" smtClean="0"/>
              <a:t> </a:t>
            </a:r>
            <a:r>
              <a:rPr lang="sv-SE" dirty="0" err="1" smtClean="0"/>
              <a:t>side</a:t>
            </a:r>
            <a:endParaRPr lang="sv-SE" dirty="0" smtClean="0"/>
          </a:p>
          <a:p>
            <a:r>
              <a:rPr lang="sv-SE" dirty="0" smtClean="0"/>
              <a:t>JSON API</a:t>
            </a:r>
          </a:p>
          <a:p>
            <a:r>
              <a:rPr lang="sv-SE" dirty="0" err="1" smtClean="0"/>
              <a:t>Rich</a:t>
            </a:r>
            <a:r>
              <a:rPr lang="sv-SE" dirty="0" smtClean="0"/>
              <a:t> </a:t>
            </a:r>
            <a:r>
              <a:rPr lang="sv-SE" dirty="0" err="1" smtClean="0"/>
              <a:t>user</a:t>
            </a:r>
            <a:r>
              <a:rPr lang="sv-SE" dirty="0" smtClean="0"/>
              <a:t> interface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8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err="1" smtClean="0"/>
              <a:t>VisualChange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5" y="1600200"/>
            <a:ext cx="6953010" cy="4800600"/>
          </a:xfrm>
        </p:spPr>
      </p:pic>
    </p:spTree>
    <p:extLst>
      <p:ext uri="{BB962C8B-B14F-4D97-AF65-F5344CB8AC3E}">
        <p14:creationId xmlns:p14="http://schemas.microsoft.com/office/powerpoint/2010/main" val="22316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err="1" smtClean="0"/>
              <a:t>VisualChange</a:t>
            </a:r>
            <a:r>
              <a:rPr lang="sv-SE" dirty="0" smtClean="0"/>
              <a:t>::CSS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4618856" cy="4590288"/>
          </a:xfrm>
        </p:spPr>
        <p:txBody>
          <a:bodyPr/>
          <a:lstStyle/>
          <a:p>
            <a:r>
              <a:rPr lang="sv-SE" dirty="0" err="1" smtClean="0"/>
              <a:t>Responsive</a:t>
            </a:r>
            <a:r>
              <a:rPr lang="sv-SE" dirty="0" smtClean="0"/>
              <a:t> web design</a:t>
            </a:r>
          </a:p>
          <a:p>
            <a:r>
              <a:rPr lang="sv-SE" b="1" dirty="0" smtClean="0"/>
              <a:t>66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b="1" dirty="0" smtClean="0"/>
              <a:t>1162</a:t>
            </a:r>
            <a:r>
              <a:rPr lang="sv-SE" dirty="0" smtClean="0"/>
              <a:t> CSS </a:t>
            </a:r>
            <a:r>
              <a:rPr lang="sv-SE" dirty="0" err="1" smtClean="0"/>
              <a:t>properties</a:t>
            </a:r>
            <a:r>
              <a:rPr lang="sv-SE" dirty="0" smtClean="0"/>
              <a:t> </a:t>
            </a:r>
            <a:r>
              <a:rPr lang="sv-SE" dirty="0" err="1" smtClean="0"/>
              <a:t>changed</a:t>
            </a:r>
            <a:endParaRPr lang="sv-SE" dirty="0"/>
          </a:p>
          <a:p>
            <a:pPr lvl="1"/>
            <a:r>
              <a:rPr lang="sv-SE" dirty="0" err="1" smtClean="0"/>
              <a:t>Reusable</a:t>
            </a:r>
            <a:r>
              <a:rPr lang="sv-SE" dirty="0" smtClean="0"/>
              <a:t> interface </a:t>
            </a:r>
            <a:r>
              <a:rPr lang="sv-SE" dirty="0" err="1" smtClean="0"/>
              <a:t>components</a:t>
            </a:r>
            <a:endParaRPr lang="sv-SE" dirty="0"/>
          </a:p>
          <a:p>
            <a:pPr lvl="2"/>
            <a:r>
              <a:rPr lang="sv-SE" dirty="0" err="1" smtClean="0"/>
              <a:t>easy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modify</a:t>
            </a:r>
            <a:endParaRPr lang="sv-SE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81" y="1484784"/>
            <a:ext cx="2830223" cy="246319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84984"/>
            <a:ext cx="2171733" cy="32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6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err="1" smtClean="0"/>
              <a:t>VisualChange</a:t>
            </a:r>
            <a:r>
              <a:rPr lang="sv-SE" dirty="0" smtClean="0"/>
              <a:t>::</a:t>
            </a:r>
            <a:r>
              <a:rPr lang="sv-SE" dirty="0" err="1" smtClean="0"/>
              <a:t>MediaQueries</a:t>
            </a:r>
            <a:endParaRPr lang="en-US" dirty="0"/>
          </a:p>
        </p:txBody>
      </p:sp>
      <p:pic>
        <p:nvPicPr>
          <p:cNvPr id="4098" name="Picture 2" descr="O:\exjobb\report\graphics\linearized_layo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54988"/>
            <a:ext cx="5558997" cy="41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ustom 1">
      <a:majorFont>
        <a:latin typeface="Franklin Gothic Demi Cond"/>
        <a:ea typeface=""/>
        <a:cs typeface=""/>
      </a:majorFont>
      <a:minorFont>
        <a:latin typeface="Century Gothic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2099</TotalTime>
  <Words>715</Words>
  <Application>Microsoft Office PowerPoint</Application>
  <PresentationFormat>On-screen Show (4:3)</PresentationFormat>
  <Paragraphs>209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Adjacency</vt:lpstr>
      <vt:lpstr>Adapting web pages for mobile devices</vt:lpstr>
      <vt:lpstr>Background</vt:lpstr>
      <vt:lpstr>Problem description</vt:lpstr>
      <vt:lpstr>Limits</vt:lpstr>
      <vt:lpstr>PowerPoint Presentation</vt:lpstr>
      <vt:lpstr>Project Constraints</vt:lpstr>
      <vt:lpstr>VisualChange</vt:lpstr>
      <vt:lpstr>VisualChange::CSS</vt:lpstr>
      <vt:lpstr>VisualChange::MediaQueries</vt:lpstr>
      <vt:lpstr>VisualChange::ViewPort</vt:lpstr>
      <vt:lpstr>VisualChange::Zoom</vt:lpstr>
      <vt:lpstr>Performance</vt:lpstr>
      <vt:lpstr>JavaScript::Performance</vt:lpstr>
      <vt:lpstr>JavaScript::Performance</vt:lpstr>
      <vt:lpstr>Mobile is slow</vt:lpstr>
      <vt:lpstr>JavaScript::Performance</vt:lpstr>
      <vt:lpstr>JavaScript::Initialization</vt:lpstr>
      <vt:lpstr>Network</vt:lpstr>
      <vt:lpstr>Network</vt:lpstr>
      <vt:lpstr>Watch out for the waterfall</vt:lpstr>
      <vt:lpstr>Network::Images</vt:lpstr>
      <vt:lpstr>Network::JavaScript</vt:lpstr>
      <vt:lpstr>Network::InlineModules</vt:lpstr>
      <vt:lpstr>Network::Minimization</vt:lpstr>
      <vt:lpstr>Network:: Minimization</vt:lpstr>
      <vt:lpstr>Missing ; before statement on line 1</vt:lpstr>
      <vt:lpstr>Network::CacheManifest</vt:lpstr>
      <vt:lpstr>Network::Charts</vt:lpstr>
      <vt:lpstr>Network::Charts</vt:lpstr>
      <vt:lpstr>BuildProcess</vt:lpstr>
      <vt:lpstr>BrowserSupport</vt:lpstr>
      <vt:lpstr>PowerPoint Presentation</vt:lpstr>
    </vt:vector>
  </TitlesOfParts>
  <Company>Axis Communications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web page to support mobile devices</dc:title>
  <dc:creator>Hannes Nevalainen</dc:creator>
  <cp:lastModifiedBy>Hannes Nevalainen</cp:lastModifiedBy>
  <cp:revision>147</cp:revision>
  <cp:lastPrinted>2012-05-24T15:09:38Z</cp:lastPrinted>
  <dcterms:created xsi:type="dcterms:W3CDTF">2012-05-23T07:14:32Z</dcterms:created>
  <dcterms:modified xsi:type="dcterms:W3CDTF">2012-05-30T09:09:04Z</dcterms:modified>
</cp:coreProperties>
</file>